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3" r:id="rId2"/>
  </p:sldMasterIdLst>
  <p:notesMasterIdLst>
    <p:notesMasterId r:id="rId56"/>
  </p:notesMasterIdLst>
  <p:handoutMasterIdLst>
    <p:handoutMasterId r:id="rId57"/>
  </p:handoutMasterIdLst>
  <p:sldIdLst>
    <p:sldId id="256" r:id="rId3"/>
    <p:sldId id="424" r:id="rId4"/>
    <p:sldId id="583" r:id="rId5"/>
    <p:sldId id="584" r:id="rId6"/>
    <p:sldId id="617" r:id="rId7"/>
    <p:sldId id="618" r:id="rId8"/>
    <p:sldId id="624" r:id="rId9"/>
    <p:sldId id="619" r:id="rId10"/>
    <p:sldId id="620" r:id="rId11"/>
    <p:sldId id="622" r:id="rId12"/>
    <p:sldId id="621" r:id="rId13"/>
    <p:sldId id="623" r:id="rId14"/>
    <p:sldId id="586" r:id="rId15"/>
    <p:sldId id="585" r:id="rId16"/>
    <p:sldId id="625" r:id="rId17"/>
    <p:sldId id="626" r:id="rId18"/>
    <p:sldId id="627" r:id="rId19"/>
    <p:sldId id="628" r:id="rId20"/>
    <p:sldId id="629" r:id="rId21"/>
    <p:sldId id="630" r:id="rId22"/>
    <p:sldId id="535" r:id="rId23"/>
    <p:sldId id="631" r:id="rId24"/>
    <p:sldId id="632" r:id="rId25"/>
    <p:sldId id="633" r:id="rId26"/>
    <p:sldId id="634" r:id="rId27"/>
    <p:sldId id="635" r:id="rId28"/>
    <p:sldId id="637" r:id="rId29"/>
    <p:sldId id="636" r:id="rId30"/>
    <p:sldId id="638" r:id="rId31"/>
    <p:sldId id="639" r:id="rId32"/>
    <p:sldId id="640" r:id="rId33"/>
    <p:sldId id="641" r:id="rId34"/>
    <p:sldId id="642" r:id="rId35"/>
    <p:sldId id="643" r:id="rId36"/>
    <p:sldId id="644" r:id="rId37"/>
    <p:sldId id="645" r:id="rId38"/>
    <p:sldId id="646" r:id="rId39"/>
    <p:sldId id="647" r:id="rId40"/>
    <p:sldId id="648" r:id="rId41"/>
    <p:sldId id="649" r:id="rId42"/>
    <p:sldId id="650" r:id="rId43"/>
    <p:sldId id="652" r:id="rId44"/>
    <p:sldId id="651" r:id="rId45"/>
    <p:sldId id="653" r:id="rId46"/>
    <p:sldId id="655" r:id="rId47"/>
    <p:sldId id="654" r:id="rId48"/>
    <p:sldId id="656" r:id="rId49"/>
    <p:sldId id="657" r:id="rId50"/>
    <p:sldId id="658" r:id="rId51"/>
    <p:sldId id="659" r:id="rId52"/>
    <p:sldId id="660" r:id="rId53"/>
    <p:sldId id="661" r:id="rId54"/>
    <p:sldId id="39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65100"/>
    <a:srgbClr val="D95100"/>
    <a:srgbClr val="D96600"/>
    <a:srgbClr val="0C5D29"/>
    <a:srgbClr val="3A8066"/>
    <a:srgbClr val="168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5701" autoAdjust="0"/>
  </p:normalViewPr>
  <p:slideViewPr>
    <p:cSldViewPr snapToGrid="0" snapToObjects="1">
      <p:cViewPr>
        <p:scale>
          <a:sx n="85" d="100"/>
          <a:sy n="85" d="100"/>
        </p:scale>
        <p:origin x="1752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F0954-3A47-1D4B-B26A-DF7DC3CEC3E4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1314A-F02A-4649-9375-621D5C1E7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0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8832-656D-8C4C-84F3-D2A78C7ABC7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46F0-9265-F447-8670-C08AE4D81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7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6F749-C0CF-4F38-A7C2-A6B2491B64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C9A6-48F9-2442-8B39-6C136B54BDA3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4E8C-57E4-1948-8C37-AE3B8FE74A9D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4514-3049-9848-A564-7B60045E0EBE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05805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631375"/>
            <a:ext cx="9144000" cy="228600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3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109"/>
            <a:ext cx="8229600" cy="501005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414084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193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3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2925" y="74639"/>
            <a:ext cx="7924800" cy="632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6B5-3092-7345-B9E6-8A2392AB166B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0A88-A6B9-0A40-AC85-0C08F29EB47C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2D05-CFE7-C14B-A67A-E655F28334D0}" type="datetime1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C39-CEA0-9647-89DF-3F7A3F50BF96}" type="datetime1">
              <a:rPr lang="en-US" smtClean="0"/>
              <a:t>3/21/18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93E6A-3B83-7A4B-810E-5DDED959D540}" type="datetime1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E574-1049-7848-9F51-50CAD66B8B75}" type="datetime1">
              <a:rPr lang="en-US" smtClean="0"/>
              <a:t>3/21/18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3B2F-D37A-604E-8FE1-3DE4AE27B21C}" type="datetime1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572-38B1-ED42-A8EE-717F3828AC3F}" type="datetime1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7" Type="http://schemas.openxmlformats.org/officeDocument/2006/relationships/vmlDrawing" Target="../drawings/vmlDrawing1.vml"/><Relationship Id="rId8" Type="http://schemas.openxmlformats.org/officeDocument/2006/relationships/oleObject" Target="???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4E78-0C97-3D41-8B7B-5FACFDDF35F2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FF758F-725A-4403-AF81-A0503C3110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3/21/18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5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FDF008C-E983-4CF1-805C-06207AB7B46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" y="6643250"/>
            <a:ext cx="9143968" cy="238148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457200" y="46043"/>
            <a:ext cx="8229600" cy="94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293100" y="0"/>
          <a:ext cx="838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Document" r:id="rId8" imgW="1003263" imgH="1028662" progId="Word.Document.12">
                  <p:link updateAutomatic="1"/>
                </p:oleObj>
              </mc:Choice>
              <mc:Fallback>
                <p:oleObj name="Document" r:id="rId8" imgW="1003263" imgH="102866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0"/>
                        <a:ext cx="838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74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898"/>
            <a:ext cx="9144000" cy="2016779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168043"/>
                </a:solidFill>
              </a:rPr>
              <a:t>Statistical Analysis and Learning (SAL): (ISL Linear Model Selection &amp; Regularization, Ch6, part 1)</a:t>
            </a:r>
            <a:br>
              <a:rPr lang="en-US" sz="4000" b="1" dirty="0" smtClean="0">
                <a:solidFill>
                  <a:srgbClr val="168043"/>
                </a:solidFill>
              </a:rPr>
            </a:br>
            <a:r>
              <a:rPr lang="en-US" sz="2000" b="1" u="sng" dirty="0" smtClean="0">
                <a:solidFill>
                  <a:srgbClr val="168043"/>
                </a:solidFill>
              </a:rPr>
              <a:t>Textbook</a:t>
            </a:r>
            <a:r>
              <a:rPr lang="en-US" sz="2000" b="1" dirty="0" smtClean="0">
                <a:solidFill>
                  <a:srgbClr val="168043"/>
                </a:solidFill>
              </a:rPr>
              <a:t>: </a:t>
            </a:r>
            <a:r>
              <a:rPr lang="en-US" sz="2000" b="1" i="1" dirty="0" smtClean="0">
                <a:solidFill>
                  <a:srgbClr val="168043"/>
                </a:solidFill>
              </a:rPr>
              <a:t>An Introduction to Statistical Learning (ISL)</a:t>
            </a:r>
            <a:endParaRPr lang="en-US" sz="2000" b="1" i="1" dirty="0">
              <a:solidFill>
                <a:srgbClr val="16804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06461"/>
            <a:ext cx="6400800" cy="235304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rgbClr val="A60000"/>
                </a:solidFill>
              </a:rPr>
              <a:t>Varun Rai</a:t>
            </a:r>
          </a:p>
          <a:p>
            <a:r>
              <a:rPr lang="en-US" sz="2800" b="1" dirty="0" smtClean="0">
                <a:solidFill>
                  <a:srgbClr val="A60000"/>
                </a:solidFill>
              </a:rPr>
              <a:t>LBJ School of Public Affairs</a:t>
            </a:r>
            <a:endParaRPr lang="en-US" sz="2800" b="1" dirty="0">
              <a:solidFill>
                <a:srgbClr val="A6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University of Texas at </a:t>
            </a:r>
            <a:r>
              <a:rPr lang="en-US" dirty="0" smtClean="0">
                <a:solidFill>
                  <a:schemeClr val="tx1"/>
                </a:solidFill>
              </a:rPr>
              <a:t>Austin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smtClean="0">
                <a:solidFill>
                  <a:schemeClr val="tx1"/>
                </a:solidFill>
              </a:rPr>
              <a:t>21</a:t>
            </a:r>
            <a:r>
              <a:rPr lang="en-US" sz="2400" i="1" baseline="30000" smtClean="0">
                <a:solidFill>
                  <a:schemeClr val="tx1"/>
                </a:solidFill>
              </a:rPr>
              <a:t>st</a:t>
            </a:r>
            <a:r>
              <a:rPr lang="en-US" sz="2400" i="1" smtClean="0">
                <a:solidFill>
                  <a:schemeClr val="tx1"/>
                </a:solidFill>
              </a:rPr>
              <a:t> March 2018</a:t>
            </a:r>
            <a:endParaRPr lang="en-US" sz="2400" i="1" dirty="0" smtClean="0">
              <a:solidFill>
                <a:schemeClr val="tx1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52400" y="6477000"/>
            <a:ext cx="7205112" cy="0"/>
          </a:xfrm>
          <a:prstGeom prst="line">
            <a:avLst/>
          </a:prstGeom>
          <a:noFill/>
          <a:ln w="12700">
            <a:solidFill>
              <a:srgbClr val="42413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4800" y="4724400"/>
            <a:ext cx="0" cy="1905000"/>
          </a:xfrm>
          <a:prstGeom prst="line">
            <a:avLst/>
          </a:prstGeom>
          <a:noFill/>
          <a:ln w="6350">
            <a:solidFill>
              <a:srgbClr val="D7511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lbj_logo_pacl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67400"/>
            <a:ext cx="800100" cy="83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UT-Aerial-resize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4000"/>
          </a:xfrm>
          <a:prstGeom prst="rect">
            <a:avLst/>
          </a:prstGeom>
        </p:spPr>
      </p:pic>
      <p:pic>
        <p:nvPicPr>
          <p:cNvPr id="7" name="Picture 6" descr="ut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2" y="5960378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00"/>
            <a:ext cx="9144000" cy="62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Best Model Selection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600"/>
            <a:ext cx="9144000" cy="5124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83823"/>
            <a:ext cx="9144000" cy="3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Best Model Selection: Main Disadvantages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911"/>
            <a:ext cx="9144000" cy="1646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5982"/>
            <a:ext cx="9144000" cy="27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Stepwise Selection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9112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53813"/>
          <a:stretch/>
        </p:blipFill>
        <p:spPr>
          <a:xfrm>
            <a:off x="571500" y="0"/>
            <a:ext cx="7980028" cy="316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0"/>
            <a:ext cx="798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159"/>
            <a:ext cx="9144000" cy="1944761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Forward Stepwise Selection: Pros &amp; Cons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790" y="3332263"/>
            <a:ext cx="9144000" cy="29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90" y="277024"/>
            <a:ext cx="9144000" cy="129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790" y="1482068"/>
            <a:ext cx="9144000" cy="9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7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90" y="277024"/>
            <a:ext cx="9144000" cy="129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790" y="1482068"/>
            <a:ext cx="9144000" cy="986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02774"/>
            <a:ext cx="9144000" cy="41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2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Backward Stepwise Selection: Pros &amp; Cons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565"/>
            <a:ext cx="9144000" cy="1670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0710"/>
            <a:ext cx="9144000" cy="12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Note on Material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Unless otherwise noted, all material in this presentation are from this course’s textbook, </a:t>
            </a:r>
            <a:r>
              <a:rPr lang="en-US" sz="2800" i="1" dirty="0" smtClean="0"/>
              <a:t>An Introduction to Statistical Learning (ISL)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842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Choosing the Optimal Model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3454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Choosing the Optimal Model: Focus on Test Error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325"/>
            <a:ext cx="9144000" cy="31773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6" y="147918"/>
            <a:ext cx="6048190" cy="559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67" y="1328914"/>
            <a:ext cx="9144000" cy="716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6653"/>
            <a:ext cx="9144000" cy="15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6" y="147918"/>
            <a:ext cx="6048190" cy="559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2092"/>
            <a:ext cx="9144000" cy="52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1984"/>
            <a:ext cx="9144000" cy="578603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i="1" dirty="0" err="1" smtClean="0"/>
              <a:t>C</a:t>
            </a:r>
            <a:r>
              <a:rPr lang="en-US" b="1" i="1" baseline="-25000" dirty="0" err="1" smtClean="0"/>
              <a:t>p</a:t>
            </a:r>
            <a:endParaRPr lang="en-US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4189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700"/>
            <a:ext cx="9144000" cy="301689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i="1" dirty="0" smtClean="0"/>
              <a:t>AIC</a:t>
            </a:r>
            <a:endParaRPr lang="en-US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340754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i="1" dirty="0" smtClean="0"/>
              <a:t>BIC</a:t>
            </a:r>
            <a:endParaRPr lang="en-US" b="1" i="1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589"/>
            <a:ext cx="9144000" cy="55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i="1" dirty="0" smtClean="0"/>
              <a:t>Adjusted R</a:t>
            </a:r>
            <a:r>
              <a:rPr lang="en-US" b="1" i="1" baseline="30000" dirty="0" smtClean="0"/>
              <a:t>2</a:t>
            </a:r>
            <a:endParaRPr lang="en-US" b="1" i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4211"/>
            <a:ext cx="9144000" cy="1297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7254"/>
          <a:stretch/>
        </p:blipFill>
        <p:spPr>
          <a:xfrm>
            <a:off x="0" y="2569877"/>
            <a:ext cx="9144000" cy="31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0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i="1" dirty="0" smtClean="0"/>
              <a:t>Adjusted R</a:t>
            </a:r>
            <a:r>
              <a:rPr lang="en-US" b="1" i="1" baseline="30000" dirty="0" smtClean="0"/>
              <a:t>2</a:t>
            </a:r>
            <a:endParaRPr lang="en-US" b="1" i="1" baseline="30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201202"/>
            <a:ext cx="9144000" cy="735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9600"/>
            <a:ext cx="9144000" cy="30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7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6" y="147918"/>
            <a:ext cx="6048190" cy="559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7471"/>
            <a:ext cx="9144000" cy="30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Improving the Linear Model: Alternative Fitting Procedures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04" y="1082733"/>
            <a:ext cx="8405408" cy="56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Cross-Validation for Best Model Selection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4569"/>
          <a:stretch/>
        </p:blipFill>
        <p:spPr>
          <a:xfrm>
            <a:off x="0" y="1083979"/>
            <a:ext cx="9144000" cy="29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Cross-Validation for Best Model Selection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979"/>
            <a:ext cx="9144000" cy="52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110287"/>
            <a:ext cx="7898862" cy="511156"/>
          </a:xfrm>
        </p:spPr>
        <p:txBody>
          <a:bodyPr/>
          <a:lstStyle/>
          <a:p>
            <a:r>
              <a:rPr lang="en-US" b="1" dirty="0" smtClean="0"/>
              <a:t>Cross-Validation for Best Model Selection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062"/>
            <a:ext cx="9144000" cy="5062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94" y="5547246"/>
            <a:ext cx="8457660" cy="12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Shrinkage Methods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309175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Shrinkage Methods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882"/>
            <a:ext cx="9144000" cy="1758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5559"/>
            <a:ext cx="9144000" cy="13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0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Ridge Regression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079"/>
          <a:stretch/>
        </p:blipFill>
        <p:spPr>
          <a:xfrm>
            <a:off x="0" y="986118"/>
            <a:ext cx="9144000" cy="55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Ridge Regression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9979" b="11225"/>
          <a:stretch/>
        </p:blipFill>
        <p:spPr>
          <a:xfrm>
            <a:off x="1105647" y="850900"/>
            <a:ext cx="7037294" cy="862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71" y="1837764"/>
            <a:ext cx="8496363" cy="46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Ridge Regression</a:t>
            </a:r>
            <a:endParaRPr lang="en-US" b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4913"/>
            <a:ext cx="9144000" cy="4685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52" y="5765283"/>
            <a:ext cx="8247529" cy="9029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6706" y="850900"/>
            <a:ext cx="4332940" cy="3925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Ridge Regression</a:t>
            </a:r>
            <a:endParaRPr lang="en-US" b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7813"/>
          <a:stretch/>
        </p:blipFill>
        <p:spPr>
          <a:xfrm>
            <a:off x="0" y="974913"/>
            <a:ext cx="9144000" cy="385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2" y="486854"/>
            <a:ext cx="3949700" cy="48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422" y="1079500"/>
            <a:ext cx="2812376" cy="622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39553"/>
            <a:ext cx="9144000" cy="333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5" y="5257879"/>
            <a:ext cx="9144000" cy="6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32550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Ridge Regression</a:t>
            </a:r>
            <a:endParaRPr lang="en-US" b="1" baseline="3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700"/>
            <a:ext cx="9144000" cy="45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Prediction Accuracy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838"/>
            <a:ext cx="9144000" cy="2215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203554"/>
            <a:ext cx="8800353" cy="306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259697"/>
            <a:ext cx="8048274" cy="511156"/>
          </a:xfrm>
        </p:spPr>
        <p:txBody>
          <a:bodyPr/>
          <a:lstStyle/>
          <a:p>
            <a:r>
              <a:rPr lang="en-US" b="1" dirty="0" smtClean="0"/>
              <a:t>Why Does Ridge Regression Improve Over LS?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869"/>
            <a:ext cx="9144000" cy="5282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8484" y="2623279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80412" y="262327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B^2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619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259697"/>
            <a:ext cx="8048274" cy="511156"/>
          </a:xfrm>
        </p:spPr>
        <p:txBody>
          <a:bodyPr/>
          <a:lstStyle/>
          <a:p>
            <a:r>
              <a:rPr lang="en-US" b="1" dirty="0" smtClean="0"/>
              <a:t>Why Does Ridge Regression Improve Over LS?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0"/>
            <a:ext cx="9144000" cy="43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259697"/>
            <a:ext cx="8048274" cy="511156"/>
          </a:xfrm>
        </p:spPr>
        <p:txBody>
          <a:bodyPr/>
          <a:lstStyle/>
          <a:p>
            <a:r>
              <a:rPr lang="en-US" b="1" dirty="0" smtClean="0"/>
              <a:t>Ridge Regression: A Disadvantage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9144000" cy="46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1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259697"/>
            <a:ext cx="8048274" cy="511156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i="1" dirty="0" smtClean="0"/>
              <a:t>Lasso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400"/>
            <a:ext cx="9144000" cy="4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259697"/>
            <a:ext cx="8048274" cy="511156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i="1" dirty="0" smtClean="0"/>
              <a:t>Lasso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9144000" cy="32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259697"/>
            <a:ext cx="8048274" cy="511156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i="1" dirty="0" smtClean="0"/>
              <a:t>Lasso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63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40325"/>
            <a:ext cx="2106706" cy="352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259697"/>
            <a:ext cx="8048274" cy="511156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i="1" dirty="0" smtClean="0"/>
              <a:t>Lasso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400"/>
            <a:ext cx="9144000" cy="4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8" y="1202019"/>
            <a:ext cx="7642327" cy="42854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-9241"/>
            <a:ext cx="8048274" cy="511156"/>
          </a:xfrm>
        </p:spPr>
        <p:txBody>
          <a:bodyPr/>
          <a:lstStyle/>
          <a:p>
            <a:r>
              <a:rPr lang="en-US" b="1" dirty="0" smtClean="0"/>
              <a:t>Comparing the </a:t>
            </a:r>
            <a:r>
              <a:rPr lang="en-US" b="1" i="1" dirty="0" smtClean="0"/>
              <a:t>Lasso </a:t>
            </a:r>
            <a:r>
              <a:rPr lang="en-US" b="1" dirty="0" smtClean="0"/>
              <a:t>and </a:t>
            </a:r>
            <a:r>
              <a:rPr lang="en-US" b="1" i="1" dirty="0" smtClean="0"/>
              <a:t>Ridge Regression</a:t>
            </a:r>
            <a:endParaRPr lang="en-US" b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924"/>
            <a:ext cx="91440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5500497"/>
            <a:ext cx="7814235" cy="13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5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-9241"/>
            <a:ext cx="8048274" cy="511156"/>
          </a:xfrm>
        </p:spPr>
        <p:txBody>
          <a:bodyPr/>
          <a:lstStyle/>
          <a:p>
            <a:r>
              <a:rPr lang="en-US" b="1" dirty="0" smtClean="0"/>
              <a:t>Comparing the </a:t>
            </a:r>
            <a:r>
              <a:rPr lang="en-US" b="1" i="1" dirty="0" smtClean="0"/>
              <a:t>Lasso </a:t>
            </a:r>
            <a:r>
              <a:rPr lang="en-US" b="1" dirty="0" smtClean="0"/>
              <a:t>and </a:t>
            </a:r>
            <a:r>
              <a:rPr lang="en-US" b="1" i="1" dirty="0" smtClean="0"/>
              <a:t>Ridge Regression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145"/>
            <a:ext cx="9144000" cy="3430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0460"/>
            <a:ext cx="9144000" cy="21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98081" y="-9241"/>
            <a:ext cx="8048274" cy="511156"/>
          </a:xfrm>
        </p:spPr>
        <p:txBody>
          <a:bodyPr/>
          <a:lstStyle/>
          <a:p>
            <a:r>
              <a:rPr lang="en-US" b="1" dirty="0" smtClean="0"/>
              <a:t>Comparing the </a:t>
            </a:r>
            <a:r>
              <a:rPr lang="en-US" b="1" i="1" dirty="0" smtClean="0"/>
              <a:t>Lasso </a:t>
            </a:r>
            <a:r>
              <a:rPr lang="en-US" b="1" dirty="0" smtClean="0"/>
              <a:t>and </a:t>
            </a:r>
            <a:r>
              <a:rPr lang="en-US" b="1" i="1" dirty="0" smtClean="0"/>
              <a:t>Ridge Regression</a:t>
            </a:r>
            <a:endParaRPr lang="en-US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5300"/>
            <a:ext cx="9144000" cy="33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Model Interpretability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1000"/>
            <a:ext cx="9144000" cy="35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27963" y="319461"/>
            <a:ext cx="8048274" cy="511156"/>
          </a:xfrm>
        </p:spPr>
        <p:txBody>
          <a:bodyPr/>
          <a:lstStyle/>
          <a:p>
            <a:r>
              <a:rPr lang="en-US" b="1" dirty="0" smtClean="0"/>
              <a:t>Selecting the Tuning Parameter</a:t>
            </a:r>
            <a:endParaRPr lang="en-US" b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900"/>
            <a:ext cx="9144000" cy="33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27963" y="319461"/>
            <a:ext cx="8048274" cy="511156"/>
          </a:xfrm>
        </p:spPr>
        <p:txBody>
          <a:bodyPr/>
          <a:lstStyle/>
          <a:p>
            <a:r>
              <a:rPr lang="en-US" b="1" dirty="0" smtClean="0"/>
              <a:t>Selecting the Tuning Parameter</a:t>
            </a:r>
            <a:endParaRPr lang="en-US" b="1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19" y="986118"/>
            <a:ext cx="8498633" cy="4495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16451"/>
            <a:ext cx="9144000" cy="12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7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27963" y="319461"/>
            <a:ext cx="8048274" cy="511156"/>
          </a:xfrm>
        </p:spPr>
        <p:txBody>
          <a:bodyPr/>
          <a:lstStyle/>
          <a:p>
            <a:r>
              <a:rPr lang="en-US" b="1" dirty="0" smtClean="0"/>
              <a:t>Selecting the Tuning Parameter</a:t>
            </a:r>
            <a:endParaRPr lang="en-US" b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6" y="952500"/>
            <a:ext cx="7709647" cy="4162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9360"/>
            <a:ext cx="9144000" cy="13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3600" b="1" dirty="0" smtClean="0"/>
              <a:t>End of Lecture #8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" y="6556469"/>
            <a:ext cx="652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400" dirty="0">
                <a:solidFill>
                  <a:prstClr val="black"/>
                </a:solidFill>
              </a:rPr>
              <a:t>http://</a:t>
            </a:r>
            <a:r>
              <a:rPr lang="en-US" sz="1400" dirty="0" err="1">
                <a:solidFill>
                  <a:prstClr val="black"/>
                </a:solidFill>
              </a:rPr>
              <a:t>yaroslavvb.blogspot.com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29815"/>
            <a:ext cx="7898862" cy="511156"/>
          </a:xfrm>
        </p:spPr>
        <p:txBody>
          <a:bodyPr/>
          <a:lstStyle/>
          <a:p>
            <a:r>
              <a:rPr lang="en-US" b="1" dirty="0" smtClean="0"/>
              <a:t>Alternatives to Least Squares Fit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5" y="889633"/>
            <a:ext cx="8409949" cy="598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Best Subset Selection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40021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6209"/>
          <a:stretch/>
        </p:blipFill>
        <p:spPr>
          <a:xfrm>
            <a:off x="406400" y="0"/>
            <a:ext cx="8324127" cy="30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0"/>
            <a:ext cx="8324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35610</TotalTime>
  <Words>328</Words>
  <Application>Microsoft Macintosh PowerPoint</Application>
  <PresentationFormat>On-screen Show (4:3)</PresentationFormat>
  <Paragraphs>152</Paragraphs>
  <Slides>53</Slides>
  <Notes>49</Notes>
  <HiddenSlides>2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Apple Chancery</vt:lpstr>
      <vt:lpstr>Calibri</vt:lpstr>
      <vt:lpstr>Arial</vt:lpstr>
      <vt:lpstr>Office Theme</vt:lpstr>
      <vt:lpstr>1_Office Theme</vt:lpstr>
      <vt:lpstr>???</vt:lpstr>
      <vt:lpstr>Statistical Analysis and Learning (SAL): (ISL Linear Model Selection &amp; Regularization, Ch6, part 1) Textbook: An Introduction to Statistical Learning (ISL)</vt:lpstr>
      <vt:lpstr>Note on Material</vt:lpstr>
      <vt:lpstr>Improving the Linear Model: Alternative Fitting Procedures</vt:lpstr>
      <vt:lpstr>Prediction Accuracy</vt:lpstr>
      <vt:lpstr>Model Interpretability</vt:lpstr>
      <vt:lpstr>Alternatives to Least Squares Fit</vt:lpstr>
      <vt:lpstr>Best Subset Selection</vt:lpstr>
      <vt:lpstr>PowerPoint Presentation</vt:lpstr>
      <vt:lpstr>PowerPoint Presentation</vt:lpstr>
      <vt:lpstr>PowerPoint Presentation</vt:lpstr>
      <vt:lpstr>Best Model Selection</vt:lpstr>
      <vt:lpstr>Best Model Selection: Main Disadvantages</vt:lpstr>
      <vt:lpstr>Stepwise Selection</vt:lpstr>
      <vt:lpstr>PowerPoint Presentation</vt:lpstr>
      <vt:lpstr>PowerPoint Presentation</vt:lpstr>
      <vt:lpstr>Forward Stepwise Selection: Pros &amp; Cons</vt:lpstr>
      <vt:lpstr>PowerPoint Presentation</vt:lpstr>
      <vt:lpstr>PowerPoint Presentation</vt:lpstr>
      <vt:lpstr>Backward Stepwise Selection: Pros &amp; Cons</vt:lpstr>
      <vt:lpstr>Choosing the Optimal Model</vt:lpstr>
      <vt:lpstr>Choosing the Optimal Model: Focus on Test Error</vt:lpstr>
      <vt:lpstr>PowerPoint Presentation</vt:lpstr>
      <vt:lpstr>PowerPoint Presentation</vt:lpstr>
      <vt:lpstr>Cp</vt:lpstr>
      <vt:lpstr>AIC</vt:lpstr>
      <vt:lpstr>BIC</vt:lpstr>
      <vt:lpstr>Adjusted R2</vt:lpstr>
      <vt:lpstr>Adjusted R2</vt:lpstr>
      <vt:lpstr>PowerPoint Presentation</vt:lpstr>
      <vt:lpstr>Cross-Validation for Best Model Selection</vt:lpstr>
      <vt:lpstr>Cross-Validation for Best Model Selection</vt:lpstr>
      <vt:lpstr>Cross-Validation for Best Model Selection</vt:lpstr>
      <vt:lpstr>Shrinkage Methods</vt:lpstr>
      <vt:lpstr>Shrinkage Methods</vt:lpstr>
      <vt:lpstr>Ridge Regression</vt:lpstr>
      <vt:lpstr>Ridge Regression</vt:lpstr>
      <vt:lpstr>Ridge Regression</vt:lpstr>
      <vt:lpstr>Ridge Regression</vt:lpstr>
      <vt:lpstr>Ridge Regression</vt:lpstr>
      <vt:lpstr>Why Does Ridge Regression Improve Over LS?</vt:lpstr>
      <vt:lpstr>Why Does Ridge Regression Improve Over LS?</vt:lpstr>
      <vt:lpstr>Ridge Regression: A Disadvantage</vt:lpstr>
      <vt:lpstr>The Lasso</vt:lpstr>
      <vt:lpstr>The Lasso</vt:lpstr>
      <vt:lpstr>The Lasso</vt:lpstr>
      <vt:lpstr>The Lasso</vt:lpstr>
      <vt:lpstr>Comparing the Lasso and Ridge Regression</vt:lpstr>
      <vt:lpstr>Comparing the Lasso and Ridge Regression</vt:lpstr>
      <vt:lpstr>Comparing the Lasso and Ridge Regression</vt:lpstr>
      <vt:lpstr>Selecting the Tuning Parameter</vt:lpstr>
      <vt:lpstr>Selecting the Tuning Parameter</vt:lpstr>
      <vt:lpstr>Selecting the Tuning Parameter</vt:lpstr>
      <vt:lpstr>End of Lecture #8</vt:lpstr>
    </vt:vector>
  </TitlesOfParts>
  <Company>UT Austin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Changgui DONG</dc:creator>
  <cp:lastModifiedBy>Varun Rai</cp:lastModifiedBy>
  <cp:revision>1656</cp:revision>
  <cp:lastPrinted>2015-11-18T18:26:58Z</cp:lastPrinted>
  <dcterms:created xsi:type="dcterms:W3CDTF">2013-03-29T17:59:38Z</dcterms:created>
  <dcterms:modified xsi:type="dcterms:W3CDTF">2018-03-21T12:10:03Z</dcterms:modified>
</cp:coreProperties>
</file>